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9" r:id="rId1"/>
  </p:sldMasterIdLst>
  <p:notesMasterIdLst>
    <p:notesMasterId r:id="rId12"/>
  </p:notesMasterIdLst>
  <p:handoutMasterIdLst>
    <p:handoutMasterId r:id="rId13"/>
  </p:handoutMasterIdLst>
  <p:sldIdLst>
    <p:sldId id="291" r:id="rId2"/>
    <p:sldId id="292" r:id="rId3"/>
    <p:sldId id="268" r:id="rId4"/>
    <p:sldId id="289" r:id="rId5"/>
    <p:sldId id="271" r:id="rId6"/>
    <p:sldId id="284" r:id="rId7"/>
    <p:sldId id="265" r:id="rId8"/>
    <p:sldId id="276" r:id="rId9"/>
    <p:sldId id="290" r:id="rId10"/>
    <p:sldId id="293" r:id="rId11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F2F2"/>
    <a:srgbClr val="524E4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86800" autoAdjust="0"/>
  </p:normalViewPr>
  <p:slideViewPr>
    <p:cSldViewPr>
      <p:cViewPr varScale="1">
        <p:scale>
          <a:sx n="100" d="100"/>
          <a:sy n="100" d="100"/>
        </p:scale>
        <p:origin x="1914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67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15" tIns="46657" rIns="93315" bIns="46657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3" y="0"/>
            <a:ext cx="3043343" cy="465455"/>
          </a:xfrm>
          <a:prstGeom prst="rect">
            <a:avLst/>
          </a:prstGeom>
        </p:spPr>
        <p:txBody>
          <a:bodyPr vert="horz" lIns="93315" tIns="46657" rIns="93315" bIns="46657" rtlCol="0"/>
          <a:lstStyle>
            <a:lvl1pPr algn="r">
              <a:defRPr sz="1200"/>
            </a:lvl1pPr>
          </a:lstStyle>
          <a:p>
            <a:fld id="{B87DB3AB-B8E9-49F5-8CF7-80AA9525A228}" type="datetimeFigureOut">
              <a:rPr lang="en-US" smtClean="0"/>
              <a:t>12/21/2020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43343" cy="465455"/>
          </a:xfrm>
          <a:prstGeom prst="rect">
            <a:avLst/>
          </a:prstGeom>
        </p:spPr>
        <p:txBody>
          <a:bodyPr vert="horz" lIns="93315" tIns="46657" rIns="93315" bIns="46657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3" y="8842030"/>
            <a:ext cx="3043343" cy="465455"/>
          </a:xfrm>
          <a:prstGeom prst="rect">
            <a:avLst/>
          </a:prstGeom>
        </p:spPr>
        <p:txBody>
          <a:bodyPr vert="horz" lIns="93315" tIns="46657" rIns="93315" bIns="46657" rtlCol="0" anchor="b"/>
          <a:lstStyle>
            <a:lvl1pPr algn="r">
              <a:defRPr sz="1200"/>
            </a:lvl1pPr>
          </a:lstStyle>
          <a:p>
            <a:fld id="{5B7C0C1D-00C1-4E2E-AC68-47A96F9FDEF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27747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43238" cy="466725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276" y="1"/>
            <a:ext cx="3043238" cy="466725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r">
              <a:defRPr sz="1200"/>
            </a:lvl1pPr>
          </a:lstStyle>
          <a:p>
            <a:fld id="{9402722A-FFDA-4EEF-8FB6-EFD7B1A709E1}" type="datetimeFigureOut">
              <a:rPr lang="en-US" smtClean="0"/>
              <a:t>12/21/2020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7638" y="1163638"/>
            <a:ext cx="4187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1" tIns="45715" rIns="91431" bIns="45715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9925"/>
            <a:ext cx="5619750" cy="3665538"/>
          </a:xfrm>
          <a:prstGeom prst="rect">
            <a:avLst/>
          </a:prstGeom>
        </p:spPr>
        <p:txBody>
          <a:bodyPr vert="horz" lIns="91431" tIns="45715" rIns="91431" bIns="45715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42375"/>
            <a:ext cx="3043238" cy="466725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276" y="8842375"/>
            <a:ext cx="3043238" cy="466725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r">
              <a:defRPr sz="1200"/>
            </a:lvl1pPr>
          </a:lstStyle>
          <a:p>
            <a:fld id="{93837AF6-1150-4D50-A7DF-CD049C04868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87953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837AF6-1150-4D50-A7DF-CD049C048682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17140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Data Highlights</a:t>
            </a:r>
            <a:endParaRPr lang="en-US" dirty="0" smtClean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Westchester is home to almost one million people</a:t>
            </a:r>
          </a:p>
          <a:p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More people commute into Westchester to work than those that live and work in the County</a:t>
            </a:r>
          </a:p>
          <a:p>
            <a:pPr lvl="1"/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199,328 people commute in to work in Westchester</a:t>
            </a:r>
          </a:p>
          <a:p>
            <a:pPr lvl="1"/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172,595 live and work in Westchester</a:t>
            </a:r>
          </a:p>
          <a:p>
            <a:pPr lvl="1"/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206,736 commute out</a:t>
            </a:r>
          </a:p>
          <a:p>
            <a:pPr marL="274292" lvl="1"/>
            <a:endParaRPr lang="en-US" sz="900" dirty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There are 345,885 housing units in Westchester</a:t>
            </a:r>
          </a:p>
          <a:p>
            <a:pPr lvl="1"/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81% (302,277) were built before 1979</a:t>
            </a:r>
          </a:p>
          <a:p>
            <a:pPr lvl="1"/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1950-1959 was the most productive housing period</a:t>
            </a:r>
          </a:p>
          <a:p>
            <a:pPr marL="274292" lvl="1"/>
            <a:endParaRPr lang="en-US" sz="1000" dirty="0">
              <a:solidFill>
                <a:schemeClr val="bg1">
                  <a:lumMod val="95000"/>
                </a:schemeClr>
              </a:solidFill>
            </a:endParaRPr>
          </a:p>
          <a:p>
            <a:pPr lvl="1"/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City of Yonkers has the most housing units – 82,562</a:t>
            </a:r>
          </a:p>
          <a:p>
            <a:pPr lvl="1"/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Village of Buchanan has the fewest – 864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837AF6-1150-4D50-A7DF-CD049C048682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70432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 sz="2000" dirty="0">
                <a:solidFill>
                  <a:schemeClr val="bg1">
                    <a:lumMod val="95000"/>
                  </a:schemeClr>
                </a:solidFill>
              </a:rPr>
              <a:t>62% are ownership units – below national average of 63%</a:t>
            </a:r>
          </a:p>
          <a:p>
            <a:pPr lvl="1"/>
            <a:r>
              <a:rPr lang="en-US" sz="2000" dirty="0">
                <a:solidFill>
                  <a:schemeClr val="bg1">
                    <a:lumMod val="95000"/>
                  </a:schemeClr>
                </a:solidFill>
              </a:rPr>
              <a:t>38% are rental units – above national average of 37%</a:t>
            </a:r>
          </a:p>
          <a:p>
            <a:pPr lvl="1"/>
            <a:endParaRPr lang="en-US" sz="2000" dirty="0">
              <a:solidFill>
                <a:schemeClr val="bg1">
                  <a:lumMod val="95000"/>
                </a:schemeClr>
              </a:solidFill>
            </a:endParaRPr>
          </a:p>
          <a:p>
            <a:pPr lvl="1"/>
            <a:r>
              <a:rPr lang="en-US" sz="2000" dirty="0">
                <a:solidFill>
                  <a:schemeClr val="bg1">
                    <a:lumMod val="95000"/>
                  </a:schemeClr>
                </a:solidFill>
              </a:rPr>
              <a:t>New Castle has the highest percentage of ownership – 92.9%</a:t>
            </a:r>
          </a:p>
          <a:p>
            <a:pPr lvl="1"/>
            <a:r>
              <a:rPr lang="en-US" sz="2000" dirty="0">
                <a:solidFill>
                  <a:schemeClr val="bg1">
                    <a:lumMod val="95000"/>
                  </a:schemeClr>
                </a:solidFill>
              </a:rPr>
              <a:t>Village of Sleepy Hollow has the lowest – 35.3%</a:t>
            </a:r>
          </a:p>
          <a:p>
            <a:pPr lvl="1"/>
            <a:endParaRPr lang="en-US" sz="2000" dirty="0">
              <a:solidFill>
                <a:schemeClr val="bg1">
                  <a:lumMod val="95000"/>
                </a:schemeClr>
              </a:solidFill>
            </a:endParaRPr>
          </a:p>
          <a:p>
            <a:pPr lvl="1"/>
            <a:r>
              <a:rPr lang="en-US" sz="2000" dirty="0">
                <a:solidFill>
                  <a:schemeClr val="bg1">
                    <a:lumMod val="95000"/>
                  </a:schemeClr>
                </a:solidFill>
              </a:rPr>
              <a:t>Highest Owner HH income – Scarsdale and Larchmont ($250,000)*</a:t>
            </a:r>
          </a:p>
          <a:p>
            <a:pPr lvl="1"/>
            <a:r>
              <a:rPr lang="en-US" sz="2000" dirty="0">
                <a:solidFill>
                  <a:schemeClr val="bg1">
                    <a:lumMod val="95000"/>
                  </a:schemeClr>
                </a:solidFill>
              </a:rPr>
              <a:t>Lowest Owner HH income – Peekskill ($87,111)</a:t>
            </a:r>
          </a:p>
          <a:p>
            <a:pPr lvl="1"/>
            <a:endParaRPr lang="en-US" sz="2000" dirty="0">
              <a:solidFill>
                <a:schemeClr val="bg1">
                  <a:lumMod val="95000"/>
                </a:schemeClr>
              </a:solidFill>
            </a:endParaRPr>
          </a:p>
          <a:p>
            <a:pPr lvl="1"/>
            <a:r>
              <a:rPr lang="en-US" sz="2000" dirty="0">
                <a:solidFill>
                  <a:schemeClr val="bg1">
                    <a:lumMod val="95000"/>
                  </a:schemeClr>
                </a:solidFill>
              </a:rPr>
              <a:t>Highest Renter HH income – Scarsdale ($207,569)</a:t>
            </a:r>
          </a:p>
          <a:p>
            <a:pPr lvl="1"/>
            <a:r>
              <a:rPr lang="en-US" sz="2000" dirty="0">
                <a:solidFill>
                  <a:schemeClr val="bg1">
                    <a:lumMod val="95000"/>
                  </a:schemeClr>
                </a:solidFill>
              </a:rPr>
              <a:t>Lowest Renter HH income – Peekskill ($36,453)</a:t>
            </a:r>
          </a:p>
          <a:p>
            <a:pPr lvl="1"/>
            <a:endParaRPr lang="en-US" sz="2000" dirty="0">
              <a:solidFill>
                <a:schemeClr val="bg1">
                  <a:lumMod val="95000"/>
                </a:schemeClr>
              </a:solidFill>
            </a:endParaRPr>
          </a:p>
          <a:p>
            <a:pPr lvl="1"/>
            <a:r>
              <a:rPr lang="en-US" sz="2000" dirty="0">
                <a:solidFill>
                  <a:schemeClr val="bg1">
                    <a:lumMod val="95000"/>
                  </a:schemeClr>
                </a:solidFill>
              </a:rPr>
              <a:t>89,829 People living in poverty</a:t>
            </a:r>
          </a:p>
          <a:p>
            <a:pPr lvl="2"/>
            <a:r>
              <a:rPr lang="en-US" sz="2000" dirty="0">
                <a:solidFill>
                  <a:schemeClr val="bg1">
                    <a:lumMod val="95000"/>
                  </a:schemeClr>
                </a:solidFill>
              </a:rPr>
              <a:t> grew 13.8% between 2000-2017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837AF6-1150-4D50-A7DF-CD049C048682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41865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Ownership affordability</a:t>
            </a: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:</a:t>
            </a:r>
          </a:p>
          <a:p>
            <a:pPr lvl="1"/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Median house: $650,000 </a:t>
            </a:r>
          </a:p>
          <a:p>
            <a:pPr lvl="2"/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$71,500 needed to close (5% down &amp; closing costs)</a:t>
            </a:r>
          </a:p>
          <a:p>
            <a:pPr lvl="2"/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Requires annual income of $235,000</a:t>
            </a:r>
          </a:p>
          <a:p>
            <a:pPr lvl="2"/>
            <a:endParaRPr lang="en-US" sz="1000" dirty="0">
              <a:solidFill>
                <a:schemeClr val="bg1">
                  <a:lumMod val="95000"/>
                </a:schemeClr>
              </a:solidFill>
            </a:endParaRPr>
          </a:p>
          <a:p>
            <a:pPr lvl="1"/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80% AMI ($93,650) gap = $395,000 </a:t>
            </a:r>
          </a:p>
          <a:p>
            <a:pPr lvl="1"/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100% AMI ($117,100) gap = $327,000</a:t>
            </a:r>
          </a:p>
          <a:p>
            <a:pPr lvl="1"/>
            <a:endParaRPr lang="en-US" sz="1100" dirty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Renter affordability:</a:t>
            </a:r>
          </a:p>
          <a:p>
            <a:pPr lvl="1"/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Median Renter’s income = $36,690</a:t>
            </a:r>
          </a:p>
          <a:p>
            <a:pPr lvl="1"/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2BR FMR = $1,687</a:t>
            </a:r>
          </a:p>
          <a:p>
            <a:pPr lvl="1"/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@30%/12 months = $917 available to pay rent</a:t>
            </a:r>
          </a:p>
          <a:p>
            <a:pPr lvl="1"/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= $770/month gap in rental income</a:t>
            </a:r>
          </a:p>
          <a:p>
            <a:pPr lvl="1"/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Only in 3 municipalities can renters afford rents: New Castle, Bronxville and Pelham Manor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837AF6-1150-4D50-A7DF-CD049C048682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40937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Ownership affordability</a:t>
            </a: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:</a:t>
            </a:r>
          </a:p>
          <a:p>
            <a:pPr lvl="1"/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Median house: $650,000 </a:t>
            </a:r>
          </a:p>
          <a:p>
            <a:pPr lvl="2"/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$71,500 needed to close (5% down &amp; closing costs)</a:t>
            </a:r>
          </a:p>
          <a:p>
            <a:pPr lvl="2"/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Requires annual income of $235,000</a:t>
            </a:r>
          </a:p>
          <a:p>
            <a:pPr lvl="2"/>
            <a:endParaRPr lang="en-US" sz="1000" dirty="0">
              <a:solidFill>
                <a:schemeClr val="bg1">
                  <a:lumMod val="95000"/>
                </a:schemeClr>
              </a:solidFill>
            </a:endParaRPr>
          </a:p>
          <a:p>
            <a:pPr lvl="1"/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80% AMI ($93,650) gap = $395,000 </a:t>
            </a:r>
          </a:p>
          <a:p>
            <a:pPr lvl="1"/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100% AMI ($117,100) gap = $327,000</a:t>
            </a:r>
          </a:p>
          <a:p>
            <a:pPr lvl="1"/>
            <a:endParaRPr lang="en-US" sz="1100" dirty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Renter affordability:</a:t>
            </a:r>
          </a:p>
          <a:p>
            <a:pPr lvl="1"/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Median Renter’s income = $36,690</a:t>
            </a:r>
          </a:p>
          <a:p>
            <a:pPr lvl="1"/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2BR FMR = $1,687</a:t>
            </a:r>
          </a:p>
          <a:p>
            <a:pPr lvl="1"/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@30%/12 months = $917 available to pay rent</a:t>
            </a:r>
          </a:p>
          <a:p>
            <a:pPr lvl="1"/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= $770/month gap in rental income</a:t>
            </a:r>
          </a:p>
          <a:p>
            <a:pPr lvl="1"/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Only in 3 municipalities can renters afford rents: New Castle, Bronxville and Pelham Manor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837AF6-1150-4D50-A7DF-CD049C048682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53550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Ownership affordability</a:t>
            </a: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:</a:t>
            </a:r>
          </a:p>
          <a:p>
            <a:pPr lvl="1"/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Median house: $650,000 </a:t>
            </a:r>
          </a:p>
          <a:p>
            <a:pPr lvl="2"/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$71,500 needed to close (5% down &amp; closing costs)</a:t>
            </a:r>
          </a:p>
          <a:p>
            <a:pPr lvl="2"/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Requires annual income of $235,000</a:t>
            </a:r>
          </a:p>
          <a:p>
            <a:pPr lvl="2"/>
            <a:endParaRPr lang="en-US" sz="1000" dirty="0">
              <a:solidFill>
                <a:schemeClr val="bg1">
                  <a:lumMod val="95000"/>
                </a:schemeClr>
              </a:solidFill>
            </a:endParaRPr>
          </a:p>
          <a:p>
            <a:pPr lvl="1"/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80% AMI ($93,650) gap = $395,000 </a:t>
            </a:r>
          </a:p>
          <a:p>
            <a:pPr lvl="1"/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100% AMI ($117,100) gap = $327,000</a:t>
            </a:r>
          </a:p>
          <a:p>
            <a:pPr lvl="1"/>
            <a:endParaRPr lang="en-US" sz="1100" dirty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Renter affordability:</a:t>
            </a:r>
          </a:p>
          <a:p>
            <a:pPr lvl="1"/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Median Renter’s income = $36,690</a:t>
            </a:r>
          </a:p>
          <a:p>
            <a:pPr lvl="1"/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2BR FMR = $1,687</a:t>
            </a:r>
          </a:p>
          <a:p>
            <a:pPr lvl="1"/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@30%/12 months = $917 available to pay rent</a:t>
            </a:r>
          </a:p>
          <a:p>
            <a:pPr lvl="1"/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= $770/month gap in rental income</a:t>
            </a:r>
          </a:p>
          <a:p>
            <a:pPr lvl="1"/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Only in 3 municipalities can renters afford rents: New Castle, Bronxville and Pelham Manor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837AF6-1150-4D50-A7DF-CD049C048682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84860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D707D-3BE9-42D4-B3E4-7D2EF443F227}" type="datetimeFigureOut">
              <a:rPr lang="en-US" smtClean="0"/>
              <a:t>12/21/2020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7DFB8-111E-4598-B9B0-1A097BABE02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245081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D707D-3BE9-42D4-B3E4-7D2EF443F227}" type="datetimeFigureOut">
              <a:rPr lang="en-US" smtClean="0"/>
              <a:t>12/21/2020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7DFB8-111E-4598-B9B0-1A097BABE02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09680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D707D-3BE9-42D4-B3E4-7D2EF443F227}" type="datetimeFigureOut">
              <a:rPr lang="en-US" smtClean="0"/>
              <a:t>12/21/2020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7DFB8-111E-4598-B9B0-1A097BABE02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952935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D707D-3BE9-42D4-B3E4-7D2EF443F227}" type="datetimeFigureOut">
              <a:rPr lang="en-US" smtClean="0"/>
              <a:t>12/21/2020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7DFB8-111E-4598-B9B0-1A097BABE02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86635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D707D-3BE9-42D4-B3E4-7D2EF443F227}" type="datetimeFigureOut">
              <a:rPr lang="en-US" smtClean="0"/>
              <a:t>12/21/2020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7DFB8-111E-4598-B9B0-1A097BABE02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203012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D707D-3BE9-42D4-B3E4-7D2EF443F227}" type="datetimeFigureOut">
              <a:rPr lang="en-US" smtClean="0"/>
              <a:t>12/21/2020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7DFB8-111E-4598-B9B0-1A097BABE02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52304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D707D-3BE9-42D4-B3E4-7D2EF443F227}" type="datetimeFigureOut">
              <a:rPr lang="en-US" smtClean="0"/>
              <a:t>12/21/2020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7DFB8-111E-4598-B9B0-1A097BABE02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11187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D707D-3BE9-42D4-B3E4-7D2EF443F227}" type="datetimeFigureOut">
              <a:rPr lang="en-US" smtClean="0"/>
              <a:t>12/21/2020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7DFB8-111E-4598-B9B0-1A097BABE02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56063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D707D-3BE9-42D4-B3E4-7D2EF443F227}" type="datetimeFigureOut">
              <a:rPr lang="en-US" smtClean="0"/>
              <a:t>12/21/2020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7DFB8-111E-4598-B9B0-1A097BABE02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93208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D707D-3BE9-42D4-B3E4-7D2EF443F227}" type="datetimeFigureOut">
              <a:rPr lang="en-US" smtClean="0"/>
              <a:t>12/21/2020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7DFB8-111E-4598-B9B0-1A097BABE02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92561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D707D-3BE9-42D4-B3E4-7D2EF443F227}" type="datetimeFigureOut">
              <a:rPr lang="en-US" smtClean="0"/>
              <a:t>12/21/2020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7DFB8-111E-4598-B9B0-1A097BABE02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97552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BD707D-3BE9-42D4-B3E4-7D2EF443F227}" type="datetimeFigureOut">
              <a:rPr lang="en-US" smtClean="0"/>
              <a:t>12/21/2020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F7DFB8-111E-4598-B9B0-1A097BABE02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69462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30" r:id="rId1"/>
    <p:sldLayoutId id="2147484031" r:id="rId2"/>
    <p:sldLayoutId id="2147484032" r:id="rId3"/>
    <p:sldLayoutId id="2147484033" r:id="rId4"/>
    <p:sldLayoutId id="2147484034" r:id="rId5"/>
    <p:sldLayoutId id="2147484035" r:id="rId6"/>
    <p:sldLayoutId id="2147484036" r:id="rId7"/>
    <p:sldLayoutId id="2147484037" r:id="rId8"/>
    <p:sldLayoutId id="2147484038" r:id="rId9"/>
    <p:sldLayoutId id="2147484039" r:id="rId10"/>
    <p:sldLayoutId id="2147484040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894C72D-25AB-419A-8275-ED5464F248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7297" y="228601"/>
            <a:ext cx="2430380" cy="3733799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FFFF00"/>
                </a:solidFill>
              </a:rPr>
              <a:t>Housing Affordability Task Force:</a:t>
            </a:r>
            <a:br>
              <a:rPr lang="en-US" b="1" dirty="0">
                <a:solidFill>
                  <a:srgbClr val="FFFF00"/>
                </a:solidFill>
              </a:rPr>
            </a:br>
            <a:r>
              <a:rPr lang="en-US" b="1" dirty="0">
                <a:solidFill>
                  <a:srgbClr val="FFFF00"/>
                </a:solidFill>
              </a:rPr>
              <a:t>Mission Statement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BF27786-A25C-49B8-AF9E-BDE33D865C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57600" y="533400"/>
            <a:ext cx="5119509" cy="5428153"/>
          </a:xfrm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en-US" sz="2400" dirty="0"/>
              <a:t>To provide the Village of Tarrytown with an understanding of </a:t>
            </a:r>
            <a:r>
              <a:rPr lang="en-US" sz="2400" b="1" dirty="0"/>
              <a:t>existing housing supply</a:t>
            </a:r>
            <a:r>
              <a:rPr lang="en-US" sz="2400" dirty="0"/>
              <a:t>, identify </a:t>
            </a:r>
            <a:r>
              <a:rPr lang="en-US" sz="2400" b="1" dirty="0"/>
              <a:t>housing needs and trends </a:t>
            </a:r>
            <a:r>
              <a:rPr lang="en-US" sz="2400" dirty="0"/>
              <a:t>to support current and future populations of the village, </a:t>
            </a:r>
            <a:r>
              <a:rPr lang="en-US" sz="2400" b="1" dirty="0"/>
              <a:t>define opportunities </a:t>
            </a:r>
            <a:r>
              <a:rPr lang="en-US" sz="2400" dirty="0"/>
              <a:t>within the existing stock, in future developments and with the tools available through land use planning, zoning and vision to </a:t>
            </a:r>
            <a:r>
              <a:rPr lang="en-US" sz="2400" b="1" dirty="0"/>
              <a:t>incentivize and preserve </a:t>
            </a:r>
            <a:r>
              <a:rPr lang="en-US" sz="2400" b="1" u="sng" dirty="0"/>
              <a:t>integrated</a:t>
            </a:r>
            <a:r>
              <a:rPr lang="en-US" sz="2400" dirty="0"/>
              <a:t> and </a:t>
            </a:r>
            <a:r>
              <a:rPr lang="en-US" sz="2400" b="1" u="sng" dirty="0"/>
              <a:t>affordable</a:t>
            </a:r>
            <a:r>
              <a:rPr lang="en-US" sz="2400" dirty="0"/>
              <a:t>, </a:t>
            </a:r>
            <a:r>
              <a:rPr lang="en-US" sz="2400" b="1" u="sng" dirty="0"/>
              <a:t>workforce</a:t>
            </a:r>
            <a:r>
              <a:rPr lang="en-US" sz="2400" dirty="0"/>
              <a:t> and </a:t>
            </a:r>
            <a:r>
              <a:rPr lang="en-US" sz="2400" b="1" u="sng" dirty="0"/>
              <a:t>middle-income</a:t>
            </a:r>
            <a:r>
              <a:rPr lang="en-US" sz="2400" dirty="0"/>
              <a:t> </a:t>
            </a:r>
            <a:r>
              <a:rPr lang="en-US" sz="2400" b="1" dirty="0"/>
              <a:t>housing</a:t>
            </a:r>
            <a:r>
              <a:rPr lang="en-US" sz="2400" dirty="0"/>
              <a:t> for the long-term benefit of the community</a:t>
            </a:r>
          </a:p>
        </p:txBody>
      </p:sp>
    </p:spTree>
    <p:extLst>
      <p:ext uri="{BB962C8B-B14F-4D97-AF65-F5344CB8AC3E}">
        <p14:creationId xmlns:p14="http://schemas.microsoft.com/office/powerpoint/2010/main" val="10938181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210BD6E-1623-4178-BCD5-D5F24AC99B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914400"/>
            <a:ext cx="8229600" cy="5241861"/>
          </a:xfrm>
        </p:spPr>
        <p:txBody>
          <a:bodyPr anchor="ctr">
            <a:normAutofit lnSpcReduction="10000"/>
          </a:bodyPr>
          <a:lstStyle/>
          <a:p>
            <a:pPr marL="0" indent="0">
              <a:buNone/>
            </a:pPr>
            <a:r>
              <a:rPr lang="en-US" sz="3200" b="1" u="sng" dirty="0" smtClean="0">
                <a:solidFill>
                  <a:srgbClr val="C00000"/>
                </a:solidFill>
              </a:rPr>
              <a:t>2018 </a:t>
            </a:r>
            <a:r>
              <a:rPr lang="en-US" sz="3200" b="1" u="sng" dirty="0">
                <a:solidFill>
                  <a:srgbClr val="C00000"/>
                </a:solidFill>
              </a:rPr>
              <a:t>Comprehensive </a:t>
            </a:r>
            <a:r>
              <a:rPr lang="en-US" sz="3200" b="1" u="sng" dirty="0" smtClean="0">
                <a:solidFill>
                  <a:srgbClr val="C00000"/>
                </a:solidFill>
              </a:rPr>
              <a:t>Plan</a:t>
            </a:r>
            <a:endParaRPr lang="en-US" sz="800" dirty="0" smtClean="0"/>
          </a:p>
          <a:p>
            <a:r>
              <a:rPr lang="en-US" sz="2400" dirty="0" smtClean="0">
                <a:solidFill>
                  <a:srgbClr val="C00000"/>
                </a:solidFill>
              </a:rPr>
              <a:t>4 </a:t>
            </a:r>
            <a:r>
              <a:rPr lang="en-US" sz="2400" dirty="0">
                <a:solidFill>
                  <a:srgbClr val="C00000"/>
                </a:solidFill>
              </a:rPr>
              <a:t>years and 19 public </a:t>
            </a:r>
            <a:r>
              <a:rPr lang="en-US" sz="2400" dirty="0" smtClean="0">
                <a:solidFill>
                  <a:srgbClr val="C00000"/>
                </a:solidFill>
              </a:rPr>
              <a:t>meetings, over 400 attendees</a:t>
            </a:r>
          </a:p>
          <a:p>
            <a:pPr marL="0" indent="0">
              <a:buNone/>
            </a:pPr>
            <a:endParaRPr lang="en-US" sz="800" dirty="0"/>
          </a:p>
          <a:p>
            <a:r>
              <a:rPr lang="en-US" sz="2400" dirty="0">
                <a:solidFill>
                  <a:prstClr val="black"/>
                </a:solidFill>
                <a:latin typeface="Calibri" panose="020F0502020204030204"/>
              </a:rPr>
              <a:t>“New Housing should…complement and expand the Village’s range of offerings</a:t>
            </a:r>
            <a:r>
              <a:rPr lang="en-US" sz="2400" dirty="0" smtClean="0">
                <a:solidFill>
                  <a:prstClr val="black"/>
                </a:solidFill>
                <a:latin typeface="Calibri" panose="020F0502020204030204"/>
              </a:rPr>
              <a:t>”</a:t>
            </a:r>
          </a:p>
          <a:p>
            <a:pPr lvl="1"/>
            <a:r>
              <a:rPr lang="en-US" sz="2100" dirty="0" smtClean="0">
                <a:solidFill>
                  <a:srgbClr val="FFFF00"/>
                </a:solidFill>
                <a:latin typeface="Calibri" panose="020F0502020204030204"/>
              </a:rPr>
              <a:t>Adds new units at different income limits in a new location</a:t>
            </a:r>
            <a:endParaRPr lang="en-US" sz="2100" dirty="0">
              <a:solidFill>
                <a:srgbClr val="FFFF00"/>
              </a:solidFill>
              <a:latin typeface="Calibri" panose="020F0502020204030204"/>
            </a:endParaRPr>
          </a:p>
          <a:p>
            <a:r>
              <a:rPr lang="en-US" sz="2400" dirty="0"/>
              <a:t>“Walkability and density of downtown retail and service core represents an inherent strength for consumers and business owners</a:t>
            </a:r>
            <a:r>
              <a:rPr lang="en-US" sz="2400" dirty="0" smtClean="0"/>
              <a:t>.”</a:t>
            </a:r>
          </a:p>
          <a:p>
            <a:pPr lvl="1"/>
            <a:r>
              <a:rPr lang="en-US" sz="2100" dirty="0" smtClean="0">
                <a:solidFill>
                  <a:srgbClr val="FFFF00"/>
                </a:solidFill>
              </a:rPr>
              <a:t>Walkable to Main Street </a:t>
            </a:r>
            <a:r>
              <a:rPr lang="en-US" sz="2100" dirty="0">
                <a:solidFill>
                  <a:srgbClr val="FFFF00"/>
                </a:solidFill>
              </a:rPr>
              <a:t>-</a:t>
            </a:r>
            <a:r>
              <a:rPr lang="en-US" sz="2100" dirty="0" smtClean="0">
                <a:solidFill>
                  <a:srgbClr val="FFFF00"/>
                </a:solidFill>
              </a:rPr>
              <a:t> supports local retail and business</a:t>
            </a:r>
            <a:endParaRPr lang="en-US" sz="2100" dirty="0">
              <a:solidFill>
                <a:srgbClr val="FFFF00"/>
              </a:solidFill>
            </a:endParaRPr>
          </a:p>
          <a:p>
            <a:r>
              <a:rPr lang="en-US" sz="2400" dirty="0"/>
              <a:t>“Downtown and Station area…represent a significant opportunity to leverage sustainable land use policies  and expand transit-oriented development</a:t>
            </a:r>
            <a:r>
              <a:rPr lang="en-US" sz="2400" dirty="0" smtClean="0"/>
              <a:t>”</a:t>
            </a:r>
          </a:p>
          <a:p>
            <a:pPr lvl="1"/>
            <a:r>
              <a:rPr lang="en-US" sz="2100" dirty="0" smtClean="0">
                <a:solidFill>
                  <a:srgbClr val="FFFF00"/>
                </a:solidFill>
              </a:rPr>
              <a:t>Classic TOD, appropriate for location and will create a neighborhood with Franklin Tower and Courts</a:t>
            </a:r>
            <a:endParaRPr lang="en-US" sz="2100" dirty="0">
              <a:solidFill>
                <a:srgbClr val="FFFF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829550" cy="1006474"/>
          </a:xfrm>
        </p:spPr>
        <p:txBody>
          <a:bodyPr>
            <a:normAutofit fontScale="90000"/>
          </a:bodyPr>
          <a:lstStyle/>
          <a:p>
            <a:r>
              <a:rPr lang="en-US" sz="4000" b="1" dirty="0" smtClean="0">
                <a:solidFill>
                  <a:srgbClr val="FFFF00"/>
                </a:solidFill>
              </a:rPr>
              <a:t>29 South Depot Plaza and the Comp Plan:</a:t>
            </a:r>
            <a:endParaRPr lang="en-US" sz="40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98564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210BD6E-1623-4178-BCD5-D5F24AC99B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914400"/>
            <a:ext cx="8229600" cy="5241861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3200" b="1" u="sng" dirty="0" smtClean="0">
                <a:solidFill>
                  <a:srgbClr val="C00000"/>
                </a:solidFill>
              </a:rPr>
              <a:t>2018 </a:t>
            </a:r>
            <a:r>
              <a:rPr lang="en-US" sz="3200" b="1" u="sng" dirty="0">
                <a:solidFill>
                  <a:srgbClr val="C00000"/>
                </a:solidFill>
              </a:rPr>
              <a:t>Comprehensive </a:t>
            </a:r>
            <a:r>
              <a:rPr lang="en-US" sz="3200" b="1" u="sng" dirty="0" smtClean="0">
                <a:solidFill>
                  <a:srgbClr val="C00000"/>
                </a:solidFill>
              </a:rPr>
              <a:t>Plan</a:t>
            </a:r>
            <a:endParaRPr lang="en-US" sz="800" dirty="0" smtClean="0"/>
          </a:p>
          <a:p>
            <a:r>
              <a:rPr lang="en-US" sz="2400" dirty="0" smtClean="0">
                <a:solidFill>
                  <a:srgbClr val="C00000"/>
                </a:solidFill>
              </a:rPr>
              <a:t>4 </a:t>
            </a:r>
            <a:r>
              <a:rPr lang="en-US" sz="2400" dirty="0">
                <a:solidFill>
                  <a:srgbClr val="C00000"/>
                </a:solidFill>
              </a:rPr>
              <a:t>years and 19 public </a:t>
            </a:r>
            <a:r>
              <a:rPr lang="en-US" sz="2400" dirty="0" smtClean="0">
                <a:solidFill>
                  <a:srgbClr val="C00000"/>
                </a:solidFill>
              </a:rPr>
              <a:t>meetings, over 400 attendees</a:t>
            </a:r>
          </a:p>
          <a:p>
            <a:pPr marL="0" indent="0">
              <a:buNone/>
            </a:pPr>
            <a:endParaRPr lang="en-US" sz="800" dirty="0"/>
          </a:p>
          <a:p>
            <a:r>
              <a:rPr lang="en-US" sz="2400" dirty="0">
                <a:solidFill>
                  <a:prstClr val="black"/>
                </a:solidFill>
                <a:latin typeface="Calibri" panose="020F0502020204030204"/>
              </a:rPr>
              <a:t>“New Housing should…complement and expand the Village’s range of offerings”</a:t>
            </a:r>
          </a:p>
          <a:p>
            <a:r>
              <a:rPr lang="en-US" sz="2400" dirty="0"/>
              <a:t>“Walkability and density of downtown retail and service core represents an inherent strength for consumers and business owners.”</a:t>
            </a:r>
          </a:p>
          <a:p>
            <a:r>
              <a:rPr lang="en-US" sz="2400" dirty="0"/>
              <a:t>“Downtown and Station area…represent a significant opportunity to leverage sustainable land use policies  and expand transit-oriented development”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829550" cy="1006474"/>
          </a:xfrm>
        </p:spPr>
        <p:txBody>
          <a:bodyPr>
            <a:normAutofit fontScale="90000"/>
          </a:bodyPr>
          <a:lstStyle/>
          <a:p>
            <a:r>
              <a:rPr lang="en-US" sz="4000" b="1" dirty="0" smtClean="0">
                <a:solidFill>
                  <a:srgbClr val="FFFF00"/>
                </a:solidFill>
              </a:rPr>
              <a:t>Reason the Housing Committee Exists:</a:t>
            </a:r>
            <a:endParaRPr lang="en-US" sz="40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18254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 rot="16200000">
            <a:off x="4777575" y="2462480"/>
            <a:ext cx="746760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FFFF00"/>
                </a:solidFill>
              </a:rPr>
              <a:t>Westchester County Executive George Latimer  </a:t>
            </a:r>
            <a:endParaRPr lang="en-US" sz="4000" dirty="0">
              <a:solidFill>
                <a:srgbClr val="FFFF0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110048" y="2133600"/>
            <a:ext cx="1242752" cy="2286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/>
          <a:srcRect l="25555" t="14651" r="42778" b="14651"/>
          <a:stretch/>
        </p:blipFill>
        <p:spPr>
          <a:xfrm>
            <a:off x="1981200" y="228600"/>
            <a:ext cx="4800600" cy="6400800"/>
          </a:xfrm>
          <a:prstGeom prst="rect">
            <a:avLst/>
          </a:prstGeom>
          <a:ln w="50800">
            <a:solidFill>
              <a:schemeClr val="bg2"/>
            </a:solidFill>
          </a:ln>
        </p:spPr>
      </p:pic>
    </p:spTree>
    <p:extLst>
      <p:ext uri="{BB962C8B-B14F-4D97-AF65-F5344CB8AC3E}">
        <p14:creationId xmlns:p14="http://schemas.microsoft.com/office/powerpoint/2010/main" val="760908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457200"/>
            <a:ext cx="8686800" cy="586740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3200" dirty="0" smtClean="0">
                <a:solidFill>
                  <a:schemeClr val="bg2"/>
                </a:solidFill>
              </a:rPr>
              <a:t>“Westchester’s long and short-term economic viability is </a:t>
            </a:r>
            <a:r>
              <a:rPr lang="en-US" sz="3200" dirty="0" smtClean="0">
                <a:solidFill>
                  <a:srgbClr val="FFFF00"/>
                </a:solidFill>
              </a:rPr>
              <a:t>predicated upon our housing inventory meeting the demands of our workforce</a:t>
            </a:r>
            <a:r>
              <a:rPr lang="en-US" sz="3200" dirty="0" smtClean="0">
                <a:solidFill>
                  <a:schemeClr val="bg2"/>
                </a:solidFill>
              </a:rPr>
              <a:t>. The County Executive’s report demonstrates our dereliction in delivering adequate, accessible and affordable housing. </a:t>
            </a:r>
            <a:r>
              <a:rPr lang="en-US" sz="3200" dirty="0" smtClean="0">
                <a:solidFill>
                  <a:srgbClr val="FFFF00"/>
                </a:solidFill>
              </a:rPr>
              <a:t>It’s a call to action</a:t>
            </a:r>
            <a:r>
              <a:rPr lang="en-US" sz="3200" dirty="0" smtClean="0">
                <a:solidFill>
                  <a:schemeClr val="bg2"/>
                </a:solidFill>
              </a:rPr>
              <a:t>. If we don’t address the miscarriage of our policies and perspectives, we fail our </a:t>
            </a:r>
            <a:r>
              <a:rPr lang="en-US" sz="3200" dirty="0" smtClean="0">
                <a:solidFill>
                  <a:srgbClr val="FFFF00"/>
                </a:solidFill>
              </a:rPr>
              <a:t>families and workers</a:t>
            </a:r>
            <a:r>
              <a:rPr lang="en-US" sz="3200" dirty="0" smtClean="0">
                <a:solidFill>
                  <a:schemeClr val="bg2"/>
                </a:solidFill>
              </a:rPr>
              <a:t>. The problem may be intractable, but it isn’t insurmountable.”</a:t>
            </a:r>
          </a:p>
          <a:p>
            <a:pPr marL="0" indent="0" algn="r">
              <a:buNone/>
            </a:pPr>
            <a:r>
              <a:rPr lang="en-US" sz="2000" dirty="0" smtClean="0">
                <a:solidFill>
                  <a:schemeClr val="bg2"/>
                </a:solidFill>
              </a:rPr>
              <a:t>William</a:t>
            </a:r>
            <a:r>
              <a:rPr lang="en-US" sz="2000" dirty="0">
                <a:solidFill>
                  <a:schemeClr val="bg2"/>
                </a:solidFill>
              </a:rPr>
              <a:t> V. Cuddy, </a:t>
            </a:r>
            <a:r>
              <a:rPr lang="en-US" sz="2000" dirty="0" smtClean="0">
                <a:solidFill>
                  <a:schemeClr val="bg2"/>
                </a:solidFill>
              </a:rPr>
              <a:t>Jr.</a:t>
            </a:r>
            <a:br>
              <a:rPr lang="en-US" sz="2000" dirty="0" smtClean="0">
                <a:solidFill>
                  <a:schemeClr val="bg2"/>
                </a:solidFill>
              </a:rPr>
            </a:br>
            <a:r>
              <a:rPr lang="en-US" sz="2000" dirty="0" smtClean="0">
                <a:solidFill>
                  <a:schemeClr val="bg2"/>
                </a:solidFill>
              </a:rPr>
              <a:t>Executive </a:t>
            </a:r>
            <a:r>
              <a:rPr lang="en-US" sz="2000" dirty="0">
                <a:solidFill>
                  <a:schemeClr val="bg2"/>
                </a:solidFill>
              </a:rPr>
              <a:t>Board </a:t>
            </a:r>
            <a:r>
              <a:rPr lang="en-US" sz="2000" dirty="0" smtClean="0">
                <a:solidFill>
                  <a:schemeClr val="bg2"/>
                </a:solidFill>
              </a:rPr>
              <a:t>Member</a:t>
            </a:r>
            <a:br>
              <a:rPr lang="en-US" sz="2000" dirty="0" smtClean="0">
                <a:solidFill>
                  <a:schemeClr val="bg2"/>
                </a:solidFill>
              </a:rPr>
            </a:br>
            <a:r>
              <a:rPr lang="en-US" sz="2000" dirty="0" smtClean="0">
                <a:solidFill>
                  <a:schemeClr val="bg2"/>
                </a:solidFill>
              </a:rPr>
              <a:t>Westchester County Association </a:t>
            </a:r>
            <a:r>
              <a:rPr lang="en-US" sz="2000" dirty="0">
                <a:solidFill>
                  <a:schemeClr val="bg2"/>
                </a:solidFill>
              </a:rPr>
              <a:t/>
            </a:r>
            <a:br>
              <a:rPr lang="en-US" sz="2000" dirty="0">
                <a:solidFill>
                  <a:schemeClr val="bg2"/>
                </a:solidFill>
              </a:rPr>
            </a:br>
            <a:r>
              <a:rPr lang="en-US" sz="2000" dirty="0" smtClean="0">
                <a:solidFill>
                  <a:schemeClr val="bg2"/>
                </a:solidFill>
              </a:rPr>
              <a:t>Executive </a:t>
            </a:r>
            <a:r>
              <a:rPr lang="en-US" sz="2000" dirty="0">
                <a:solidFill>
                  <a:schemeClr val="bg2"/>
                </a:solidFill>
              </a:rPr>
              <a:t>Vice </a:t>
            </a:r>
            <a:r>
              <a:rPr lang="en-US" sz="2000" dirty="0" smtClean="0">
                <a:solidFill>
                  <a:schemeClr val="bg2"/>
                </a:solidFill>
              </a:rPr>
              <a:t>President - CBRE</a:t>
            </a:r>
          </a:p>
          <a:p>
            <a:pPr marL="0" indent="0" algn="r">
              <a:buNone/>
            </a:pPr>
            <a:endParaRPr lang="en-US" sz="2000" dirty="0" smtClean="0">
              <a:solidFill>
                <a:schemeClr val="bg2"/>
              </a:solidFill>
            </a:endParaRPr>
          </a:p>
          <a:p>
            <a:pPr marL="0" indent="0" algn="ctr">
              <a:buNone/>
            </a:pPr>
            <a:r>
              <a:rPr lang="en-US" sz="3500" dirty="0" smtClean="0"/>
              <a:t>Last Housing Needs Assessment completed in 2004</a:t>
            </a:r>
            <a:endParaRPr lang="en-US" sz="3500" dirty="0"/>
          </a:p>
          <a:p>
            <a:pPr marL="0" indent="0" algn="r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sz="6600" dirty="0">
              <a:solidFill>
                <a:schemeClr val="bg2"/>
              </a:solidFill>
            </a:endParaRPr>
          </a:p>
          <a:p>
            <a:pPr marL="0" indent="0">
              <a:buNone/>
            </a:pPr>
            <a:endParaRPr lang="en-US" sz="66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5478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28600"/>
            <a:ext cx="8839200" cy="6477000"/>
          </a:xfrm>
        </p:spPr>
        <p:txBody>
          <a:bodyPr>
            <a:normAutofit/>
          </a:bodyPr>
          <a:lstStyle/>
          <a:p>
            <a:pPr marL="274320" lvl="1" indent="0" algn="ctr">
              <a:buNone/>
            </a:pPr>
            <a:endParaRPr lang="en-US" sz="900" dirty="0" smtClean="0">
              <a:solidFill>
                <a:schemeClr val="bg1">
                  <a:lumMod val="95000"/>
                </a:schemeClr>
              </a:solidFill>
            </a:endParaRPr>
          </a:p>
          <a:p>
            <a:pPr marL="0" indent="0" algn="ctr">
              <a:buNone/>
            </a:pPr>
            <a:endParaRPr lang="en-US" sz="4000" dirty="0" smtClean="0">
              <a:solidFill>
                <a:schemeClr val="bg1">
                  <a:lumMod val="95000"/>
                </a:schemeClr>
              </a:solidFill>
            </a:endParaRPr>
          </a:p>
          <a:p>
            <a:pPr marL="0" indent="0" algn="ctr">
              <a:buNone/>
            </a:pPr>
            <a:r>
              <a:rPr lang="en-US" sz="4000" dirty="0" smtClean="0">
                <a:solidFill>
                  <a:schemeClr val="bg1">
                    <a:lumMod val="95000"/>
                  </a:schemeClr>
                </a:solidFill>
              </a:rPr>
              <a:t>THERE ARE </a:t>
            </a:r>
            <a:r>
              <a:rPr lang="en-US" sz="4000" dirty="0" smtClean="0">
                <a:solidFill>
                  <a:srgbClr val="FFFF00"/>
                </a:solidFill>
              </a:rPr>
              <a:t>345,885</a:t>
            </a:r>
            <a:r>
              <a:rPr lang="en-US" sz="4000" dirty="0" smtClean="0">
                <a:solidFill>
                  <a:schemeClr val="bg1">
                    <a:lumMod val="95000"/>
                  </a:schemeClr>
                </a:solidFill>
              </a:rPr>
              <a:t> HOUSING UNITS IN WESTCHESTER</a:t>
            </a:r>
          </a:p>
          <a:p>
            <a:pPr marL="0" indent="0" algn="ctr">
              <a:buNone/>
            </a:pPr>
            <a:endParaRPr lang="en-US" sz="4000" dirty="0" smtClean="0">
              <a:solidFill>
                <a:schemeClr val="bg1">
                  <a:lumMod val="95000"/>
                </a:schemeClr>
              </a:solidFill>
            </a:endParaRPr>
          </a:p>
          <a:p>
            <a:pPr marL="0" indent="0" algn="ctr">
              <a:buNone/>
            </a:pPr>
            <a:r>
              <a:rPr lang="en-US" sz="4000" dirty="0" smtClean="0">
                <a:solidFill>
                  <a:srgbClr val="FFFF00"/>
                </a:solidFill>
              </a:rPr>
              <a:t>81% </a:t>
            </a:r>
            <a:r>
              <a:rPr lang="en-US" sz="4000" dirty="0" smtClean="0">
                <a:solidFill>
                  <a:schemeClr val="bg1">
                    <a:lumMod val="95000"/>
                  </a:schemeClr>
                </a:solidFill>
              </a:rPr>
              <a:t>(302,277) WERE BUILT BEFORE 1979</a:t>
            </a:r>
          </a:p>
          <a:p>
            <a:pPr marL="0" indent="0" algn="ctr">
              <a:buNone/>
            </a:pPr>
            <a:endParaRPr lang="en-US" sz="3200" dirty="0" smtClean="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en-US" sz="3200" dirty="0" smtClean="0"/>
              <a:t>TARRYTOWN has 4,760</a:t>
            </a:r>
          </a:p>
          <a:p>
            <a:pPr marL="0" indent="0" algn="ctr">
              <a:buNone/>
            </a:pPr>
            <a:endParaRPr lang="en-US" sz="3200" dirty="0" smtClean="0"/>
          </a:p>
          <a:p>
            <a:pPr marL="0" indent="0" algn="ctr">
              <a:buNone/>
            </a:pPr>
            <a:r>
              <a:rPr lang="en-US" sz="3200" dirty="0" smtClean="0"/>
              <a:t>Only 4.5% of Tarrytown’s housing stock (204 units) has been built since 2000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91257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marL="342900" lvl="1" indent="0" algn="ctr">
              <a:buNone/>
            </a:pPr>
            <a:endParaRPr lang="en-US" dirty="0" smtClean="0">
              <a:solidFill>
                <a:srgbClr val="FFFF00"/>
              </a:solidFill>
            </a:endParaRPr>
          </a:p>
          <a:p>
            <a:pPr marL="342900" lvl="1" indent="0" algn="ctr">
              <a:buNone/>
            </a:pPr>
            <a:r>
              <a:rPr lang="en-US" sz="4400" dirty="0" smtClean="0">
                <a:solidFill>
                  <a:srgbClr val="FFFF00"/>
                </a:solidFill>
              </a:rPr>
              <a:t>62%</a:t>
            </a:r>
            <a:r>
              <a:rPr lang="en-US" sz="4400" dirty="0" smtClean="0">
                <a:solidFill>
                  <a:schemeClr val="bg1">
                    <a:lumMod val="95000"/>
                  </a:schemeClr>
                </a:solidFill>
              </a:rPr>
              <a:t> OF WESTCHESTER COUNTY UNITS ARE OWNERSHIP – </a:t>
            </a:r>
            <a:r>
              <a:rPr lang="en-US" sz="4400" dirty="0" smtClean="0">
                <a:solidFill>
                  <a:srgbClr val="FFFF00"/>
                </a:solidFill>
              </a:rPr>
              <a:t>BELOW</a:t>
            </a:r>
            <a:r>
              <a:rPr lang="en-US" sz="4400" dirty="0" smtClean="0">
                <a:solidFill>
                  <a:schemeClr val="bg1">
                    <a:lumMod val="95000"/>
                  </a:schemeClr>
                </a:solidFill>
              </a:rPr>
              <a:t> NATIONAL AVERAGE OF 63%</a:t>
            </a:r>
          </a:p>
          <a:p>
            <a:pPr marL="342900" lvl="1" indent="0" algn="ctr">
              <a:buNone/>
            </a:pPr>
            <a:r>
              <a:rPr lang="en-US" sz="4000" dirty="0" smtClean="0"/>
              <a:t>60.7% of Tarrytown’s housing stock is Ownership (2,744 units)</a:t>
            </a:r>
          </a:p>
          <a:p>
            <a:pPr marL="342900" lvl="1" indent="0" algn="ctr">
              <a:buNone/>
            </a:pPr>
            <a:endParaRPr lang="en-US" sz="800" dirty="0" smtClean="0">
              <a:solidFill>
                <a:srgbClr val="FF0000"/>
              </a:solidFill>
            </a:endParaRPr>
          </a:p>
          <a:p>
            <a:pPr marL="342900" lvl="1" indent="0" algn="ctr">
              <a:buNone/>
            </a:pPr>
            <a:r>
              <a:rPr lang="en-US" sz="4400" dirty="0" smtClean="0">
                <a:solidFill>
                  <a:srgbClr val="FFFF00"/>
                </a:solidFill>
              </a:rPr>
              <a:t>38% </a:t>
            </a:r>
            <a:r>
              <a:rPr lang="en-US" sz="4400" dirty="0" smtClean="0">
                <a:solidFill>
                  <a:schemeClr val="bg1">
                    <a:lumMod val="95000"/>
                  </a:schemeClr>
                </a:solidFill>
              </a:rPr>
              <a:t>ARE RENTAL UNITS – </a:t>
            </a:r>
            <a:r>
              <a:rPr lang="en-US" sz="4400" dirty="0" smtClean="0">
                <a:solidFill>
                  <a:srgbClr val="FFFF00"/>
                </a:solidFill>
              </a:rPr>
              <a:t>ABOVE</a:t>
            </a:r>
            <a:r>
              <a:rPr lang="en-US" sz="4400" dirty="0" smtClean="0">
                <a:solidFill>
                  <a:schemeClr val="bg1">
                    <a:lumMod val="95000"/>
                  </a:schemeClr>
                </a:solidFill>
              </a:rPr>
              <a:t> NATIONAL AVERAGE OF 37%</a:t>
            </a:r>
          </a:p>
          <a:p>
            <a:pPr marL="342900" lvl="1" indent="0" algn="ctr">
              <a:buNone/>
            </a:pPr>
            <a:r>
              <a:rPr lang="en-US" sz="4000" dirty="0" smtClean="0"/>
              <a:t>39.3% of Tarrytown’s housing stock is Rental (1,775 units)</a:t>
            </a:r>
          </a:p>
          <a:p>
            <a:pPr marL="342900" lvl="1" indent="0" algn="ctr">
              <a:buNone/>
            </a:pPr>
            <a:endParaRPr lang="en-US" sz="2400" dirty="0">
              <a:solidFill>
                <a:schemeClr val="bg1">
                  <a:lumMod val="95000"/>
                </a:schemeClr>
              </a:solidFill>
            </a:endParaRPr>
          </a:p>
          <a:p>
            <a:pPr marL="342900" lvl="1" indent="0" algn="ctr">
              <a:buNone/>
            </a:pPr>
            <a:endParaRPr lang="en-US" sz="2400" dirty="0" smtClean="0">
              <a:solidFill>
                <a:schemeClr val="bg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4100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"/>
            <a:ext cx="8991600" cy="6705600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sz="6000" dirty="0" smtClean="0">
                <a:solidFill>
                  <a:srgbClr val="FFFF00"/>
                </a:solidFill>
              </a:rPr>
              <a:t>Ownership Affordability</a:t>
            </a:r>
            <a:endParaRPr lang="en-US" sz="6000" dirty="0" smtClean="0">
              <a:solidFill>
                <a:schemeClr val="bg1">
                  <a:lumMod val="95000"/>
                </a:schemeClr>
              </a:solidFill>
            </a:endParaRPr>
          </a:p>
          <a:p>
            <a:pPr marL="342900" lvl="1" indent="0" algn="ctr">
              <a:buNone/>
            </a:pPr>
            <a:r>
              <a:rPr lang="en-US" sz="4400" dirty="0" smtClean="0"/>
              <a:t>Westchester County Median Price Single Family House - $650,000 </a:t>
            </a:r>
          </a:p>
          <a:p>
            <a:pPr marL="685800" lvl="2" indent="0" algn="ctr">
              <a:buNone/>
            </a:pPr>
            <a:r>
              <a:rPr lang="en-US" sz="3600" dirty="0" smtClean="0">
                <a:solidFill>
                  <a:schemeClr val="bg1">
                    <a:lumMod val="95000"/>
                  </a:schemeClr>
                </a:solidFill>
              </a:rPr>
              <a:t>$71,500 </a:t>
            </a:r>
            <a:r>
              <a:rPr lang="en-US" sz="3600" dirty="0" smtClean="0">
                <a:solidFill>
                  <a:srgbClr val="FFFF00"/>
                </a:solidFill>
              </a:rPr>
              <a:t>CASH</a:t>
            </a:r>
            <a:r>
              <a:rPr lang="en-US" sz="3600" dirty="0" smtClean="0">
                <a:solidFill>
                  <a:schemeClr val="bg1">
                    <a:lumMod val="95000"/>
                  </a:schemeClr>
                </a:solidFill>
              </a:rPr>
              <a:t> Needed to Close </a:t>
            </a:r>
          </a:p>
          <a:p>
            <a:pPr marL="685800" lvl="2" indent="0" algn="ctr">
              <a:buNone/>
            </a:pPr>
            <a:r>
              <a:rPr lang="en-US" sz="3600" dirty="0" smtClean="0">
                <a:solidFill>
                  <a:schemeClr val="bg1">
                    <a:lumMod val="95000"/>
                  </a:schemeClr>
                </a:solidFill>
              </a:rPr>
              <a:t>(5% down &amp; closing costs)</a:t>
            </a:r>
          </a:p>
          <a:p>
            <a:pPr marL="685800" lvl="2" indent="0" algn="ctr">
              <a:buNone/>
            </a:pPr>
            <a:r>
              <a:rPr lang="en-US" sz="4400" dirty="0" smtClean="0"/>
              <a:t>Requires Annual </a:t>
            </a:r>
            <a:r>
              <a:rPr lang="en-US" sz="4400" dirty="0"/>
              <a:t>I</a:t>
            </a:r>
            <a:r>
              <a:rPr lang="en-US" sz="4400" dirty="0" smtClean="0"/>
              <a:t>ncome of $235,000</a:t>
            </a:r>
          </a:p>
          <a:p>
            <a:pPr marL="342900" lvl="1" indent="0" algn="ctr">
              <a:buNone/>
            </a:pPr>
            <a:r>
              <a:rPr lang="en-US" sz="3600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</a:p>
          <a:p>
            <a:pPr marL="342900" lvl="1" indent="0" algn="ctr">
              <a:buNone/>
            </a:pPr>
            <a:r>
              <a:rPr lang="en-US" sz="3600" dirty="0" smtClean="0">
                <a:solidFill>
                  <a:srgbClr val="FF0000"/>
                </a:solidFill>
              </a:rPr>
              <a:t>County Median Income is only $125,800</a:t>
            </a:r>
          </a:p>
          <a:p>
            <a:pPr marL="342900" lvl="1" indent="0" algn="ctr">
              <a:buNone/>
            </a:pPr>
            <a:endParaRPr lang="en-US" sz="3600" dirty="0" smtClean="0">
              <a:solidFill>
                <a:schemeClr val="bg1">
                  <a:lumMod val="95000"/>
                </a:schemeClr>
              </a:solidFill>
            </a:endParaRPr>
          </a:p>
          <a:p>
            <a:pPr marL="342900" lvl="1" indent="0" algn="ctr">
              <a:buNone/>
            </a:pPr>
            <a:r>
              <a:rPr lang="en-US" sz="3600" dirty="0" smtClean="0"/>
              <a:t>Tarrytown Median Price </a:t>
            </a:r>
          </a:p>
          <a:p>
            <a:pPr marL="342900" lvl="1" indent="0" algn="ctr">
              <a:buNone/>
            </a:pPr>
            <a:r>
              <a:rPr lang="en-US" sz="3600" dirty="0" smtClean="0"/>
              <a:t>Single Family House: $699,500 </a:t>
            </a:r>
          </a:p>
          <a:p>
            <a:pPr marL="342900" lvl="1" indent="0" algn="ctr">
              <a:buNone/>
            </a:pPr>
            <a:endParaRPr lang="en-US" sz="3600" dirty="0" smtClean="0"/>
          </a:p>
          <a:p>
            <a:pPr marL="342900" lvl="1" indent="0" algn="ctr">
              <a:buNone/>
            </a:pPr>
            <a:r>
              <a:rPr lang="en-US" sz="3600" dirty="0" smtClean="0"/>
              <a:t>Annual Income Needed in Tarrytown= $263,000</a:t>
            </a:r>
          </a:p>
          <a:p>
            <a:pPr marL="342900" lvl="1" indent="0" algn="ctr">
              <a:buNone/>
            </a:pPr>
            <a:r>
              <a:rPr lang="en-US" sz="3600" dirty="0" smtClean="0">
                <a:solidFill>
                  <a:srgbClr val="FF0000"/>
                </a:solidFill>
              </a:rPr>
              <a:t>Tarrytown Median Owner Income= $141,524</a:t>
            </a:r>
          </a:p>
          <a:p>
            <a:pPr lvl="1"/>
            <a:endParaRPr lang="en-US" sz="1100" dirty="0" smtClean="0">
              <a:solidFill>
                <a:schemeClr val="bg1">
                  <a:lumMod val="95000"/>
                </a:schemeClr>
              </a:solidFill>
            </a:endParaRP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4432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533400"/>
            <a:ext cx="8458200" cy="5867400"/>
          </a:xfrm>
        </p:spPr>
        <p:txBody>
          <a:bodyPr>
            <a:normAutofit/>
          </a:bodyPr>
          <a:lstStyle/>
          <a:p>
            <a:pPr lvl="1"/>
            <a:endParaRPr lang="en-US" sz="1100" dirty="0" smtClean="0">
              <a:solidFill>
                <a:schemeClr val="bg1">
                  <a:lumMod val="95000"/>
                </a:schemeClr>
              </a:solidFill>
            </a:endParaRPr>
          </a:p>
          <a:p>
            <a:pPr marL="0" indent="0" algn="ctr">
              <a:buNone/>
            </a:pPr>
            <a:r>
              <a:rPr lang="en-US" sz="6600" dirty="0" smtClean="0">
                <a:solidFill>
                  <a:srgbClr val="FFFF00"/>
                </a:solidFill>
              </a:rPr>
              <a:t>Renter Affordability</a:t>
            </a:r>
          </a:p>
          <a:p>
            <a:pPr marL="342900" lvl="1" indent="0" algn="ctr">
              <a:buNone/>
            </a:pPr>
            <a:r>
              <a:rPr lang="en-US" sz="4000" dirty="0" smtClean="0"/>
              <a:t>County Median </a:t>
            </a:r>
            <a:r>
              <a:rPr lang="en-US" sz="4000" dirty="0"/>
              <a:t>Renter’s </a:t>
            </a:r>
            <a:endParaRPr lang="en-US" sz="4000" dirty="0" smtClean="0"/>
          </a:p>
          <a:p>
            <a:pPr marL="342900" lvl="1" indent="0" algn="ctr">
              <a:buNone/>
            </a:pPr>
            <a:r>
              <a:rPr lang="en-US" sz="4000" dirty="0"/>
              <a:t>I</a:t>
            </a:r>
            <a:r>
              <a:rPr lang="en-US" sz="4000" dirty="0" smtClean="0"/>
              <a:t>ncome </a:t>
            </a:r>
            <a:r>
              <a:rPr lang="en-US" sz="4000" dirty="0"/>
              <a:t>= $36,690</a:t>
            </a:r>
          </a:p>
          <a:p>
            <a:pPr marL="342900" lvl="1" indent="0" algn="ctr">
              <a:buNone/>
            </a:pPr>
            <a:endParaRPr lang="en-US" sz="3600" dirty="0" smtClean="0"/>
          </a:p>
          <a:p>
            <a:pPr marL="342900" lvl="1" indent="0" algn="ctr">
              <a:buNone/>
            </a:pPr>
            <a:r>
              <a:rPr lang="en-US" sz="4000" dirty="0" smtClean="0"/>
              <a:t>Tarrytown Median Renter </a:t>
            </a:r>
          </a:p>
          <a:p>
            <a:pPr marL="342900" lvl="1" indent="0" algn="ctr">
              <a:buNone/>
            </a:pPr>
            <a:r>
              <a:rPr lang="en-US" sz="4000" dirty="0" smtClean="0"/>
              <a:t>Income = $89,766 – just about 2.5 x the county median renter’s income</a:t>
            </a:r>
          </a:p>
        </p:txBody>
      </p:sp>
    </p:spTree>
    <p:extLst>
      <p:ext uri="{BB962C8B-B14F-4D97-AF65-F5344CB8AC3E}">
        <p14:creationId xmlns:p14="http://schemas.microsoft.com/office/powerpoint/2010/main" val="4195332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533400"/>
            <a:ext cx="8458200" cy="5867400"/>
          </a:xfrm>
        </p:spPr>
        <p:txBody>
          <a:bodyPr>
            <a:normAutofit fontScale="85000" lnSpcReduction="20000"/>
          </a:bodyPr>
          <a:lstStyle/>
          <a:p>
            <a:pPr lvl="1"/>
            <a:endParaRPr lang="en-US" sz="1100" dirty="0" smtClean="0">
              <a:solidFill>
                <a:schemeClr val="bg1">
                  <a:lumMod val="95000"/>
                </a:schemeClr>
              </a:solidFill>
            </a:endParaRPr>
          </a:p>
          <a:p>
            <a:pPr marL="0" indent="0" algn="ctr">
              <a:buNone/>
            </a:pPr>
            <a:r>
              <a:rPr lang="en-US" sz="3300" dirty="0" smtClean="0"/>
              <a:t>Rental </a:t>
            </a:r>
            <a:r>
              <a:rPr lang="en-US" sz="3300" dirty="0" smtClean="0"/>
              <a:t>Affordability</a:t>
            </a:r>
            <a:endParaRPr lang="en-US" sz="3300" dirty="0" smtClean="0"/>
          </a:p>
          <a:p>
            <a:pPr marL="0" indent="0" algn="ctr">
              <a:buNone/>
            </a:pPr>
            <a:r>
              <a:rPr lang="en-US" sz="3300" dirty="0" smtClean="0"/>
              <a:t>Westchester County </a:t>
            </a:r>
            <a:r>
              <a:rPr lang="en-US" sz="3300" dirty="0" smtClean="0"/>
              <a:t>Area Median Incomes (AMI):</a:t>
            </a:r>
            <a:endParaRPr lang="en-US" sz="3300" dirty="0" smtClean="0"/>
          </a:p>
          <a:p>
            <a:pPr marL="0" indent="0" algn="ctr">
              <a:buNone/>
            </a:pPr>
            <a:r>
              <a:rPr lang="en-US" sz="2400" dirty="0" smtClean="0">
                <a:solidFill>
                  <a:srgbClr val="FFFF00"/>
                </a:solidFill>
              </a:rPr>
              <a:t>1 Person - $88,100</a:t>
            </a:r>
          </a:p>
          <a:p>
            <a:pPr marL="0" indent="0" algn="ctr">
              <a:buNone/>
            </a:pPr>
            <a:r>
              <a:rPr lang="en-US" sz="2400" dirty="0" smtClean="0">
                <a:solidFill>
                  <a:srgbClr val="FFFF00"/>
                </a:solidFill>
              </a:rPr>
              <a:t>2 Person - $100,700</a:t>
            </a:r>
          </a:p>
          <a:p>
            <a:pPr marL="0" indent="0" algn="ctr">
              <a:buNone/>
            </a:pPr>
            <a:r>
              <a:rPr lang="en-US" sz="2400" dirty="0" smtClean="0">
                <a:solidFill>
                  <a:srgbClr val="FFFF00"/>
                </a:solidFill>
              </a:rPr>
              <a:t>3 Person - $113,300</a:t>
            </a:r>
          </a:p>
          <a:p>
            <a:pPr marL="0" indent="0" algn="ctr">
              <a:buNone/>
            </a:pPr>
            <a:r>
              <a:rPr lang="en-US" sz="2400" dirty="0" smtClean="0">
                <a:solidFill>
                  <a:srgbClr val="FFFF00"/>
                </a:solidFill>
              </a:rPr>
              <a:t>4 Person - $125,800</a:t>
            </a:r>
          </a:p>
          <a:p>
            <a:pPr marL="0" indent="0" algn="ctr">
              <a:buNone/>
            </a:pPr>
            <a:endParaRPr lang="en-US" sz="800" dirty="0" smtClean="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en-US" sz="3000" u="sng" dirty="0" smtClean="0">
                <a:solidFill>
                  <a:srgbClr val="C00000"/>
                </a:solidFill>
              </a:rPr>
              <a:t>Rents at 29 South Depot Plaza:</a:t>
            </a:r>
          </a:p>
          <a:p>
            <a:pPr marL="0" indent="0" algn="ctr">
              <a:buNone/>
            </a:pPr>
            <a:endParaRPr lang="en-US" sz="800" dirty="0" smtClean="0"/>
          </a:p>
          <a:p>
            <a:pPr marL="0" indent="0" algn="ctr">
              <a:buNone/>
            </a:pPr>
            <a:r>
              <a:rPr lang="en-US" sz="2000" u="sng" dirty="0" smtClean="0"/>
              <a:t>Affordable Units at 60% of AMI </a:t>
            </a:r>
          </a:p>
          <a:p>
            <a:pPr marL="0" indent="0" algn="ctr">
              <a:buNone/>
            </a:pPr>
            <a:r>
              <a:rPr lang="en-US" sz="2000" dirty="0" smtClean="0">
                <a:solidFill>
                  <a:srgbClr val="FFFF00"/>
                </a:solidFill>
              </a:rPr>
              <a:t>Studio -$1,221, 1BDR - $1,301, 2BDR $1,585</a:t>
            </a:r>
          </a:p>
          <a:p>
            <a:pPr marL="0" indent="0" algn="ctr">
              <a:buNone/>
            </a:pPr>
            <a:r>
              <a:rPr lang="en-US" sz="2000" u="sng" dirty="0" smtClean="0"/>
              <a:t>Market Rents</a:t>
            </a:r>
          </a:p>
          <a:p>
            <a:pPr marL="0" indent="0" algn="ctr">
              <a:buNone/>
            </a:pPr>
            <a:r>
              <a:rPr lang="en-US" sz="2000" dirty="0" smtClean="0">
                <a:solidFill>
                  <a:srgbClr val="FFFF00"/>
                </a:solidFill>
              </a:rPr>
              <a:t>Studio - $2,050 – 84% - 93% AMI</a:t>
            </a:r>
          </a:p>
          <a:p>
            <a:pPr marL="0" indent="0" algn="ctr">
              <a:buNone/>
            </a:pPr>
            <a:r>
              <a:rPr lang="en-US" sz="2000" dirty="0" smtClean="0">
                <a:solidFill>
                  <a:srgbClr val="FFFF00"/>
                </a:solidFill>
              </a:rPr>
              <a:t>1 BDR - $3,000 – 114% - 120% AMI</a:t>
            </a:r>
          </a:p>
          <a:p>
            <a:pPr marL="0" indent="0" algn="ctr">
              <a:buNone/>
            </a:pPr>
            <a:r>
              <a:rPr lang="en-US" sz="2000" dirty="0" smtClean="0">
                <a:solidFill>
                  <a:srgbClr val="FFFF00"/>
                </a:solidFill>
              </a:rPr>
              <a:t>2BDR - $4,200 – 133% AMI</a:t>
            </a:r>
            <a:endParaRPr lang="en-US" sz="2000" dirty="0" smtClean="0"/>
          </a:p>
          <a:p>
            <a:pPr marL="0" indent="0" algn="ctr">
              <a:buNone/>
            </a:pPr>
            <a:endParaRPr lang="en-US" sz="800" dirty="0" smtClean="0"/>
          </a:p>
          <a:p>
            <a:pPr marL="0" indent="0" algn="ctr">
              <a:buNone/>
            </a:pPr>
            <a:r>
              <a:rPr lang="en-US" sz="2400" dirty="0" smtClean="0">
                <a:solidFill>
                  <a:srgbClr val="C00000"/>
                </a:solidFill>
              </a:rPr>
              <a:t>Project is Mixed Income including affordable and workforce </a:t>
            </a:r>
            <a:endParaRPr lang="en-US" sz="2400" dirty="0" smtClean="0">
              <a:solidFill>
                <a:srgbClr val="C00000"/>
              </a:solidFill>
            </a:endParaRPr>
          </a:p>
          <a:p>
            <a:pPr marL="0" indent="0" algn="ctr">
              <a:buNone/>
            </a:pPr>
            <a:r>
              <a:rPr lang="en-US" sz="2400" dirty="0" smtClean="0">
                <a:solidFill>
                  <a:srgbClr val="C00000"/>
                </a:solidFill>
              </a:rPr>
              <a:t>housing</a:t>
            </a:r>
            <a:r>
              <a:rPr lang="en-US" sz="2400" dirty="0" smtClean="0">
                <a:solidFill>
                  <a:srgbClr val="C00000"/>
                </a:solidFill>
              </a:rPr>
              <a:t>, </a:t>
            </a:r>
            <a:r>
              <a:rPr lang="en-US" sz="2400" dirty="0" smtClean="0">
                <a:solidFill>
                  <a:srgbClr val="C00000"/>
                </a:solidFill>
              </a:rPr>
              <a:t>both </a:t>
            </a:r>
            <a:r>
              <a:rPr lang="en-US" sz="2400" dirty="0" smtClean="0">
                <a:solidFill>
                  <a:srgbClr val="C00000"/>
                </a:solidFill>
              </a:rPr>
              <a:t>needed in the village </a:t>
            </a:r>
            <a:r>
              <a:rPr lang="en-US" sz="3200" dirty="0" smtClean="0">
                <a:solidFill>
                  <a:srgbClr val="C00000"/>
                </a:solidFill>
              </a:rPr>
              <a:t>  </a:t>
            </a:r>
          </a:p>
          <a:p>
            <a:pPr marL="0" indent="0" algn="ctr">
              <a:buNone/>
            </a:pPr>
            <a:endParaRPr lang="en-US" sz="6600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2188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5631</TotalTime>
  <Words>1086</Words>
  <Application>Microsoft Office PowerPoint</Application>
  <PresentationFormat>On-screen Show (4:3)</PresentationFormat>
  <Paragraphs>156</Paragraphs>
  <Slides>10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Housing Affordability Task Force: Mission Statement</vt:lpstr>
      <vt:lpstr>Reason the Housing Committee Exists: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29 South Depot Plaza and the Comp Plan:</vt:lpstr>
    </vt:vector>
  </TitlesOfParts>
  <Company>Westchester County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Westchester Housing Needs Assessment</dc:title>
  <dc:creator>Drummond, Norma</dc:creator>
  <cp:lastModifiedBy>Sadie McKeown</cp:lastModifiedBy>
  <cp:revision>134</cp:revision>
  <cp:lastPrinted>2020-09-16T19:52:38Z</cp:lastPrinted>
  <dcterms:created xsi:type="dcterms:W3CDTF">2019-05-01T13:44:04Z</dcterms:created>
  <dcterms:modified xsi:type="dcterms:W3CDTF">2020-12-21T19:50:58Z</dcterms:modified>
</cp:coreProperties>
</file>